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2" r:id="rId6"/>
    <p:sldId id="261" r:id="rId7"/>
    <p:sldId id="282" r:id="rId8"/>
    <p:sldId id="265" r:id="rId9"/>
    <p:sldId id="266" r:id="rId10"/>
    <p:sldId id="267" r:id="rId11"/>
    <p:sldId id="275" r:id="rId12"/>
    <p:sldId id="269" r:id="rId13"/>
    <p:sldId id="270" r:id="rId14"/>
    <p:sldId id="271" r:id="rId15"/>
    <p:sldId id="276" r:id="rId16"/>
    <p:sldId id="272" r:id="rId17"/>
    <p:sldId id="273" r:id="rId18"/>
    <p:sldId id="277" r:id="rId19"/>
    <p:sldId id="278" r:id="rId20"/>
    <p:sldId id="279" r:id="rId21"/>
    <p:sldId id="281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4" autoAdjust="0"/>
  </p:normalViewPr>
  <p:slideViewPr>
    <p:cSldViewPr>
      <p:cViewPr varScale="1">
        <p:scale>
          <a:sx n="103" d="100"/>
          <a:sy n="103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6E818-9942-44B6-9CA2-DCBEC4660424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16488-25A3-4E43-ABD0-C5E076F13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16488-25A3-4E43-ABD0-C5E076F13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20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BE541F-1985-421D-A9EF-168E9DC335C8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07BA42-3FE9-447A-A9F6-9C21681AB87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Министерство </a:t>
            </a:r>
            <a:r>
              <a:rPr lang="ru-RU" sz="2000" dirty="0" smtClean="0"/>
              <a:t>образования, науки и молодёжной политики </a:t>
            </a:r>
            <a:r>
              <a:rPr lang="ru-RU" sz="2000" dirty="0" smtClean="0"/>
              <a:t>Нижегородской области</a:t>
            </a:r>
            <a:br>
              <a:rPr lang="ru-RU" sz="2000" dirty="0" smtClean="0"/>
            </a:br>
            <a:r>
              <a:rPr lang="ru-RU" sz="2000" dirty="0" smtClean="0"/>
              <a:t>ГБПОУ «</a:t>
            </a:r>
            <a:r>
              <a:rPr lang="ru-RU" sz="2000" dirty="0" err="1" smtClean="0"/>
              <a:t>Лукояновский</a:t>
            </a:r>
            <a:r>
              <a:rPr lang="ru-RU" sz="2000" dirty="0" smtClean="0"/>
              <a:t> Губернский колледж»</a:t>
            </a:r>
            <a:endParaRPr lang="ru-RU" sz="2000" dirty="0"/>
          </a:p>
        </p:txBody>
      </p:sp>
      <p:pic>
        <p:nvPicPr>
          <p:cNvPr id="1026" name="Picture 2" descr="F:\DSC_85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4104455" cy="2866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 «</a:t>
            </a:r>
            <a:r>
              <a:rPr lang="ru-RU" sz="3600" i="1" dirty="0" smtClean="0"/>
              <a:t>Из опыта работы: успехи и достижения»</a:t>
            </a:r>
            <a:endParaRPr lang="ru-RU" sz="3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3783" y="4725144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Осипова В.В. – преподаватель специальных дисциплин высшей квалификационной категории.</a:t>
            </a:r>
          </a:p>
          <a:p>
            <a:pPr algn="ctr"/>
            <a:r>
              <a:rPr lang="ru-RU" sz="2400" dirty="0" smtClean="0"/>
              <a:t>Стаж работы – </a:t>
            </a:r>
            <a:r>
              <a:rPr lang="ru-RU" sz="2400" dirty="0" smtClean="0"/>
              <a:t>21год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8" y="1484784"/>
            <a:ext cx="4359712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4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5976" y="14854"/>
            <a:ext cx="8075612" cy="70643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Публикации на сайте</a:t>
            </a:r>
            <a:endParaRPr lang="ru-RU" sz="3200" dirty="0"/>
          </a:p>
        </p:txBody>
      </p:sp>
      <p:pic>
        <p:nvPicPr>
          <p:cNvPr id="11266" name="Picture 2" descr="F:\Baлентина\к АТТЕСТАЦИИ 2016\Из опыта работы (успехи и достижения) Осиповой В.В\Сертификат проекта infourok.ru № ДВ-138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24278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Baлентина\к АТТЕСТАЦИИ 2016\Из опыта работы (успехи и достижения) Осиповой В.В\Сертификат проекта infourok.ru № ДВ-138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67051"/>
            <a:ext cx="2654046" cy="356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Baлентина\к АТТЕСТАЦИИ 2016\Из опыта работы (успехи и достижения) Осиповой В.В\Сертификат проекта infourok.ru № ДВ-138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67462"/>
            <a:ext cx="2520280" cy="33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Baлентина\к АТТЕСТАЦИИ 2016\Из опыта работы (успехи и достижения) Осиповой В.В\Сертификат проекта infourok.ru № ДВ-138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96" y="3096524"/>
            <a:ext cx="2676959" cy="359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Валентина 2\Baлентина\к АТТЕСТАЦИИ 2021Г\Свидетельство о публикации на инфоурок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764704"/>
            <a:ext cx="4223171" cy="59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59" y="176976"/>
            <a:ext cx="470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Публикации на </a:t>
            </a:r>
            <a:r>
              <a:rPr lang="ru-RU" sz="2800" dirty="0" smtClean="0"/>
              <a:t>сайте – 2020г.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137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Проведение открытых занятий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F:\Baлентина\к АТТЕСТАЦИИ 2016\Из опыта работы (успехи и достижения) Осиповой В.В\отк.урок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6" y="1340768"/>
            <a:ext cx="4262505" cy="27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Baлентина\к АТТЕСТАЦИИ 2016\Из опыта работы (успехи и достижения) Осиповой В.В\откр.урок 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279305" cy="27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Baлентина\к АТТЕСТАЦИИ 2016\фото\откр.урок 2011\откр.урок 2011\DSC_1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3" y="4101021"/>
            <a:ext cx="4252938" cy="26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Baлентина\к АТТЕСТАЦИИ 2016\фото\фото декада 2013-2014 тест 05.01\DSCF0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57" y="4205369"/>
            <a:ext cx="4176464" cy="25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8532440" cy="922337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Проведение внеклассных мероприятий в декаду профессиональных дисциплин</a:t>
            </a:r>
            <a:endParaRPr lang="ru-RU" sz="2800" dirty="0"/>
          </a:p>
        </p:txBody>
      </p:sp>
      <p:pic>
        <p:nvPicPr>
          <p:cNvPr id="15362" name="Picture 2" descr="F:\Baлентина\к АТТЕСТАЦИИ 2016\Из опыта работы (успехи и достижения) Осиповой В.В\внекл. Это знает каждый 2012-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" y="1201101"/>
            <a:ext cx="4464495" cy="2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Baлентина\к АТТЕСТАЦИИ 2016\Из опыта работы (успехи и достижения) Осиповой В.В\внекл.2015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923638"/>
            <a:ext cx="4401543" cy="29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Baлентина\к АТТЕСТАЦИИ 2016\Из опыта работы (успехи и достижения) Осиповой В.В\олим.2014-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1101"/>
            <a:ext cx="3456384" cy="24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7170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Игра «Это знает </a:t>
            </a:r>
            <a:r>
              <a:rPr lang="ru-RU" dirty="0" smtClean="0"/>
              <a:t>каждый»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638132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Игра «Экономическое ассорти»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009" y="353236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Олимпиады </a:t>
            </a:r>
            <a:r>
              <a:rPr lang="ru-RU" dirty="0" smtClean="0"/>
              <a:t>по статистике </a:t>
            </a:r>
            <a:endParaRPr lang="ru-RU" dirty="0"/>
          </a:p>
        </p:txBody>
      </p:sp>
      <p:pic>
        <p:nvPicPr>
          <p:cNvPr id="15366" name="Picture 6" descr="F:\Baлентина\к АТТЕСТАЦИИ 2016\фото\фото декада 2013-2014 тест 05.01\DSCF0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75845"/>
            <a:ext cx="3744416" cy="245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9881" y="6457370"/>
            <a:ext cx="462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Профессиональный тест </a:t>
            </a:r>
            <a:r>
              <a:rPr lang="ru-RU" dirty="0" smtClean="0"/>
              <a:t>«Я –профи»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7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Baлентина\к АТТЕСТАЦИИ 2016\Из опыта работы (успехи и достижения) Осиповой В.В\доклад на ПЦ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526"/>
            <a:ext cx="3888431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640" y="2654530"/>
            <a:ext cx="388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Ежегодные выступления с докладами на ПЦК</a:t>
            </a:r>
            <a:endParaRPr lang="ru-RU" dirty="0"/>
          </a:p>
        </p:txBody>
      </p:sp>
      <p:pic>
        <p:nvPicPr>
          <p:cNvPr id="16387" name="Picture 3" descr="F:\Baлентина\к АТТЕСТАЦИИ 2016\Из опыта работы (успехи и достижения) Осиповой В.В\педчтения 2015-2016 жюр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79" y="3928800"/>
            <a:ext cx="4249296" cy="28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Baлентина\к АТТЕСТАЦИИ 2016\Из опыта работы (успехи и достижения) Осиповой В.В\педконференция 2014-2015 - жюр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" y="3948659"/>
            <a:ext cx="4231961" cy="28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1161" y="3573016"/>
            <a:ext cx="607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Судейство в жюри на  педагогических конференциях: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3948659"/>
            <a:ext cx="15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2014-2015уч.г.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3928800"/>
            <a:ext cx="15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2015-2016уч.г.</a:t>
            </a:r>
            <a:endParaRPr lang="ru-RU" dirty="0"/>
          </a:p>
        </p:txBody>
      </p:sp>
      <p:pic>
        <p:nvPicPr>
          <p:cNvPr id="16389" name="Picture 5" descr="F:\Baлентина\к АТТЕСТАЦИИ 2016\фото\фото день здоровья 2014-2015 фок\DSCF1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67415"/>
            <a:ext cx="4227347" cy="31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8587" y="2870623"/>
            <a:ext cx="415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Ежегодное участие в дне здоровья на базе ФОК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8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9282" y="561590"/>
            <a:ext cx="457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Выступление на педагогических чтениях</a:t>
            </a:r>
            <a:endParaRPr lang="ru-RU" dirty="0"/>
          </a:p>
        </p:txBody>
      </p:sp>
      <p:pic>
        <p:nvPicPr>
          <p:cNvPr id="7170" name="Picture 2" descr="F:\Валентина 2\Baлентина\к АТТЕСТАЦИИ 2021Г\Сертификат-пед.чтения 2020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06287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:\Baлентина\к АТТЕСТАЦИИ 2016\Из опыта работы (успехи и достижения) Осиповой В.В\проф.ориетац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77" y="3541432"/>
            <a:ext cx="4320757" cy="29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Baлентина\к АТТЕСТАЦИИ 2016\Из опыта работы (успехи и достижения) Осиповой В.В\кроссвор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06027"/>
            <a:ext cx="3456384" cy="27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9667" y="332656"/>
            <a:ext cx="688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Ежегодное участие в дне открытых дверей в целях профориентации</a:t>
            </a:r>
            <a:endParaRPr lang="ru-RU" dirty="0"/>
          </a:p>
        </p:txBody>
      </p:sp>
      <p:pic>
        <p:nvPicPr>
          <p:cNvPr id="8194" name="Picture 2" descr="F:\Валентина 2\Baлентина\к АТТЕСТАЦИИ 2021Г\реклама спец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8" y="3625395"/>
            <a:ext cx="4184602" cy="29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14800"/>
            <a:ext cx="3816424" cy="2658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0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лентина\к АТТЕСТАЦИИ 2016\фото\фото экзамены 2013-2014\DSCF1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24" y="260649"/>
            <a:ext cx="3949951" cy="29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Baлентина\к АТТЕСТАЦИИ 2016\фото\фото экзамены 2013-2014\DSCF1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3" y="3451550"/>
            <a:ext cx="4163062" cy="310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Baлентина\к АТТЕСТАЦИИ 2016\фото\работа кабинета с профориентацией\SAM_6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3" y="3451837"/>
            <a:ext cx="39943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Baлентина\к АТТЕСТАЦИИ 2016\фото\работа кабинета с профориентацией\SAM_6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044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Подготовка к квалификационному  экзамену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80535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59920" y="399148"/>
            <a:ext cx="328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Квалификационный экзамен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67638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Консультация по дипломной работе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3676382"/>
            <a:ext cx="385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Защита дипломных работ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Китайский\Desktop\IMG_20210622_111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95777"/>
            <a:ext cx="1696667" cy="22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4897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Повышение квалификации</a:t>
            </a:r>
            <a:endParaRPr lang="ru-RU" sz="3200" i="1" dirty="0"/>
          </a:p>
        </p:txBody>
      </p:sp>
      <p:pic>
        <p:nvPicPr>
          <p:cNvPr id="3" name="Picture 2" descr="F:\Для аттестации 2021\3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364" y="518530"/>
            <a:ext cx="4980261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Для аттестации 2021\4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93052"/>
            <a:ext cx="3582259" cy="49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5150985" cy="386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5633420" cy="434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9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     Достижения обучающихся:   2017-2018г.г.</a:t>
            </a: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51520" y="764704"/>
            <a:ext cx="4464496" cy="4785395"/>
          </a:xfrm>
        </p:spPr>
        <p:txBody>
          <a:bodyPr>
            <a:noAutofit/>
          </a:bodyPr>
          <a:lstStyle/>
          <a:p>
            <a:pPr marL="137160" lvl="0" indent="0" algn="just">
              <a:buNone/>
            </a:pPr>
            <a:r>
              <a:rPr lang="ru-RU" sz="1800" dirty="0" smtClean="0"/>
              <a:t>1.Червякова Н. </a:t>
            </a:r>
            <a:r>
              <a:rPr lang="ru-RU" sz="1800" dirty="0"/>
              <a:t>– </a:t>
            </a:r>
            <a:r>
              <a:rPr lang="en-US" sz="1800" u="sng" dirty="0"/>
              <a:t>I</a:t>
            </a:r>
            <a:r>
              <a:rPr lang="ru-RU" sz="1800" u="sng" dirty="0"/>
              <a:t> место в </a:t>
            </a:r>
            <a:r>
              <a:rPr lang="en-US" sz="1800" u="sng" dirty="0" smtClean="0"/>
              <a:t>IX </a:t>
            </a:r>
            <a:r>
              <a:rPr lang="ru-RU" sz="1800" u="sng" dirty="0" smtClean="0"/>
              <a:t>Международной  </a:t>
            </a:r>
            <a:r>
              <a:rPr lang="ru-RU" sz="1800" u="sng" dirty="0"/>
              <a:t>научно-практической конференции </a:t>
            </a:r>
            <a:r>
              <a:rPr lang="ru-RU" sz="1800" dirty="0" smtClean="0"/>
              <a:t>«Учётно-аналитические инструменты развития инновационной экономики», </a:t>
            </a:r>
            <a:r>
              <a:rPr lang="ru-RU" sz="1800" dirty="0"/>
              <a:t>г. </a:t>
            </a:r>
            <a:r>
              <a:rPr lang="ru-RU" sz="1800" dirty="0" err="1" smtClean="0"/>
              <a:t>Княгинино</a:t>
            </a:r>
            <a:r>
              <a:rPr lang="ru-RU" sz="1800" dirty="0" smtClean="0"/>
              <a:t>.</a:t>
            </a:r>
          </a:p>
          <a:p>
            <a:pPr marL="137160" lvl="0" indent="0" algn="just">
              <a:buNone/>
            </a:pPr>
            <a:r>
              <a:rPr lang="ru-RU" sz="1800" dirty="0" smtClean="0"/>
              <a:t>2.Потапова А. – 2 место в </a:t>
            </a:r>
            <a:r>
              <a:rPr lang="en-US" sz="1800" dirty="0" smtClean="0"/>
              <a:t>V</a:t>
            </a:r>
            <a:r>
              <a:rPr lang="ru-RU" sz="1800" dirty="0" smtClean="0"/>
              <a:t> Региональной научно-практической конференции «Инновационное развитие экономики. Будущее России», </a:t>
            </a:r>
            <a:r>
              <a:rPr lang="ru-RU" sz="1800" dirty="0" err="1" smtClean="0"/>
              <a:t>г.Княгинино</a:t>
            </a:r>
            <a:endParaRPr lang="ru-RU" sz="1800" dirty="0" smtClean="0"/>
          </a:p>
          <a:p>
            <a:pPr marL="137160" lvl="0" indent="0" algn="just">
              <a:buNone/>
            </a:pPr>
            <a:r>
              <a:rPr lang="ru-RU" sz="1800" dirty="0" smtClean="0"/>
              <a:t>3.Червякова Н. </a:t>
            </a:r>
            <a:r>
              <a:rPr lang="en-US" sz="1800" dirty="0" smtClean="0"/>
              <a:t>-</a:t>
            </a:r>
            <a:r>
              <a:rPr lang="ru-RU" sz="1800" dirty="0" smtClean="0"/>
              <a:t> диплом </a:t>
            </a:r>
            <a:r>
              <a:rPr lang="en-US" sz="1800" dirty="0" smtClean="0"/>
              <a:t>III </a:t>
            </a:r>
            <a:r>
              <a:rPr lang="ru-RU" sz="1800" dirty="0" smtClean="0"/>
              <a:t>степени </a:t>
            </a:r>
            <a:r>
              <a:rPr lang="en-US" sz="1800" dirty="0" smtClean="0"/>
              <a:t>V</a:t>
            </a:r>
            <a:r>
              <a:rPr lang="ru-RU" sz="1800" dirty="0" smtClean="0"/>
              <a:t> Всероссийской олимпиады по статистике;</a:t>
            </a:r>
          </a:p>
          <a:p>
            <a:pPr marL="137160" lvl="0" indent="0" algn="just">
              <a:buNone/>
            </a:pPr>
            <a:r>
              <a:rPr lang="ru-RU" sz="1800" dirty="0" smtClean="0"/>
              <a:t>4.Червякова Н. – 2 место, Потапова А. – 3 место в зональной научно-практической конференции «Молодежь, наука, перспектива», ЛГК;</a:t>
            </a:r>
          </a:p>
          <a:p>
            <a:pPr marL="137160" lvl="0" indent="0" algn="just">
              <a:buNone/>
            </a:pPr>
            <a:r>
              <a:rPr lang="ru-RU" sz="1800" dirty="0" smtClean="0"/>
              <a:t>5.Червякова Н. и Потапова А. – участники научно-практической конференции «Студенческая весна-2018», г. Перевоз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6" name="Объект 5" descr="C:\Users\картер\Downloads\Потапова 2м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196512"/>
            <a:ext cx="230425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Валентина 2\Baлентина\к АТТЕСТАЦИИ 2021Г\грамота  1 место Червякова Н.конф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2513328" cy="34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Валентина 2\Baлентина\к АТТЕСТАЦИИ 2021Г\Сертификат участника в Междунар.конф. в Перевоз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89" y="3924703"/>
            <a:ext cx="2130512" cy="29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аттестации 2021\1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793" y="25351"/>
            <a:ext cx="4116166" cy="44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Для аттестации 2021\2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23548" y="2576399"/>
            <a:ext cx="3477674" cy="47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16632"/>
            <a:ext cx="453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/>
              <a:t>Мои достижения и награды</a:t>
            </a:r>
            <a:endParaRPr lang="ru-RU" sz="2800" i="1" dirty="0"/>
          </a:p>
        </p:txBody>
      </p:sp>
      <p:pic>
        <p:nvPicPr>
          <p:cNvPr id="3" name="Picture 2" descr="G:\Baлентина\к АТТЕСТАЦИИ 2016\моя граммота РФ\3с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6" y="378242"/>
            <a:ext cx="2340260" cy="326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Baлентина\к АТТЕСТАЦИИ 2016\граммота 2 ча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7" y="853358"/>
            <a:ext cx="2417797" cy="312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Baлентина\к АТТЕСТАЦИИ 2016\благод.письмо от ЛСХТ 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3" y="3933056"/>
            <a:ext cx="1800200" cy="23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Baлентина\к АТТЕСТАЦИИ 2016\моя благодар. за Савлеву 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62" y="4622591"/>
            <a:ext cx="155799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картер\Documents\ЋбЁЇ®ў  ‚.‚. Ў« Ї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4" y="4174492"/>
            <a:ext cx="140487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F:\Baлентина\к АТТЕСТАЦИИ 2016\моя благод. за Угланову 2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23" y="4638360"/>
            <a:ext cx="155799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Валентина 2\Baлентина\к АТТЕСТАЦИИ 2021Г\грамота от ЛГК 2018г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19" y="1196752"/>
            <a:ext cx="2351832" cy="30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Для аттестации 2021\6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86233"/>
            <a:ext cx="1635223" cy="22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Для аттестации 2021\7Д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03860"/>
            <a:ext cx="1636621" cy="22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897" y="2492896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374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75240" cy="85010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2018-2019г.г.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5816" y="754794"/>
            <a:ext cx="4176464" cy="4248471"/>
          </a:xfrm>
        </p:spPr>
        <p:txBody>
          <a:bodyPr>
            <a:normAutofit fontScale="25000" lnSpcReduction="20000"/>
          </a:bodyPr>
          <a:lstStyle/>
          <a:p>
            <a:pPr marL="92075" lvl="0" indent="0" algn="just">
              <a:buNone/>
            </a:pPr>
            <a:r>
              <a:rPr lang="ru-RU" sz="8000" dirty="0" smtClean="0"/>
              <a:t>1.Сиднева А</a:t>
            </a:r>
            <a:r>
              <a:rPr lang="ru-RU" sz="8000" dirty="0" smtClean="0"/>
              <a:t>. </a:t>
            </a:r>
            <a:r>
              <a:rPr lang="ru-RU" sz="8000" dirty="0"/>
              <a:t>– </a:t>
            </a:r>
            <a:r>
              <a:rPr lang="ru-RU" sz="8000" dirty="0"/>
              <a:t>1 место, </a:t>
            </a:r>
            <a:endParaRPr lang="ru-RU" sz="8000" dirty="0" smtClean="0"/>
          </a:p>
          <a:p>
            <a:pPr marL="92075" lvl="0" indent="0" algn="just">
              <a:buNone/>
            </a:pPr>
            <a:r>
              <a:rPr lang="ru-RU" sz="8000" dirty="0" smtClean="0"/>
              <a:t>Варенова </a:t>
            </a:r>
            <a:r>
              <a:rPr lang="ru-RU" sz="8000" dirty="0"/>
              <a:t>Д. - участие </a:t>
            </a:r>
            <a:r>
              <a:rPr lang="ru-RU" sz="8000" dirty="0" smtClean="0"/>
              <a:t>в зональной </a:t>
            </a:r>
            <a:r>
              <a:rPr lang="ru-RU" sz="8000" dirty="0"/>
              <a:t>научно-практической </a:t>
            </a:r>
            <a:r>
              <a:rPr lang="ru-RU" sz="8000" dirty="0" smtClean="0"/>
              <a:t>конференции «Молодежь, наука, перспективы», ЛГК;</a:t>
            </a:r>
          </a:p>
          <a:p>
            <a:pPr marL="137160" lvl="0" indent="0" algn="just">
              <a:buNone/>
            </a:pPr>
            <a:r>
              <a:rPr lang="ru-RU" sz="8000" dirty="0" smtClean="0"/>
              <a:t>2. Сиднева А. – участие в Х Национальной конференции «Учётно-аналитические </a:t>
            </a:r>
            <a:r>
              <a:rPr lang="ru-RU" sz="8000" dirty="0" err="1" smtClean="0"/>
              <a:t>инстументы</a:t>
            </a:r>
            <a:r>
              <a:rPr lang="ru-RU" sz="8000" dirty="0" smtClean="0"/>
              <a:t> развития инновационной экономики», г. </a:t>
            </a:r>
            <a:r>
              <a:rPr lang="ru-RU" sz="8000" dirty="0" err="1" smtClean="0"/>
              <a:t>Княгинино</a:t>
            </a:r>
            <a:r>
              <a:rPr lang="ru-RU" sz="8000" dirty="0" smtClean="0"/>
              <a:t>;</a:t>
            </a:r>
          </a:p>
          <a:p>
            <a:pPr marL="137160" lvl="0" indent="0" algn="just">
              <a:buNone/>
            </a:pPr>
            <a:r>
              <a:rPr lang="ru-RU" sz="8000" dirty="0" smtClean="0"/>
              <a:t>3. Призёры </a:t>
            </a:r>
            <a:r>
              <a:rPr lang="en-US" sz="8000" dirty="0" smtClean="0"/>
              <a:t>VI</a:t>
            </a:r>
            <a:r>
              <a:rPr lang="ru-RU" sz="8000" dirty="0" smtClean="0"/>
              <a:t> Всероссийской олимпиады по статистике:</a:t>
            </a:r>
          </a:p>
          <a:p>
            <a:pPr marL="137160" lvl="0" indent="0" algn="just">
              <a:buNone/>
            </a:pPr>
            <a:r>
              <a:rPr lang="ru-RU" sz="8000" dirty="0" smtClean="0"/>
              <a:t> </a:t>
            </a:r>
            <a:r>
              <a:rPr lang="ru-RU" sz="8000" dirty="0" err="1" smtClean="0"/>
              <a:t>Ваняева</a:t>
            </a:r>
            <a:r>
              <a:rPr lang="ru-RU" sz="8000" dirty="0" smtClean="0"/>
              <a:t> Т.- 2 место, </a:t>
            </a:r>
          </a:p>
          <a:p>
            <a:pPr marL="137160" lvl="0" indent="0" algn="just">
              <a:buNone/>
            </a:pPr>
            <a:r>
              <a:rPr lang="ru-RU" sz="8000" dirty="0" smtClean="0"/>
              <a:t> </a:t>
            </a:r>
            <a:r>
              <a:rPr lang="ru-RU" sz="8000" dirty="0" err="1" smtClean="0"/>
              <a:t>Калентьева</a:t>
            </a:r>
            <a:r>
              <a:rPr lang="ru-RU" sz="8000" dirty="0" smtClean="0"/>
              <a:t> А. – 2 место,</a:t>
            </a:r>
          </a:p>
          <a:p>
            <a:pPr marL="137160" lvl="0" indent="0" algn="just">
              <a:buNone/>
            </a:pPr>
            <a:r>
              <a:rPr lang="ru-RU" sz="8000" dirty="0" smtClean="0"/>
              <a:t> Антипова В. – 2 место,</a:t>
            </a:r>
          </a:p>
          <a:p>
            <a:pPr marL="137160" lvl="0" indent="0" algn="just">
              <a:buNone/>
            </a:pPr>
            <a:r>
              <a:rPr lang="ru-RU" sz="8000" dirty="0" smtClean="0"/>
              <a:t> Сиднева А. – 3 место,</a:t>
            </a:r>
          </a:p>
          <a:p>
            <a:pPr marL="137160" lvl="0" indent="0" algn="just">
              <a:buNone/>
            </a:pPr>
            <a:r>
              <a:rPr lang="ru-RU" sz="8000" dirty="0" smtClean="0"/>
              <a:t> </a:t>
            </a:r>
            <a:r>
              <a:rPr lang="ru-RU" sz="8000" dirty="0" err="1" smtClean="0"/>
              <a:t>Хватова</a:t>
            </a:r>
            <a:r>
              <a:rPr lang="ru-RU" sz="8000" dirty="0" smtClean="0"/>
              <a:t> М. – 3 место.</a:t>
            </a:r>
          </a:p>
          <a:p>
            <a:pPr marL="137160" lvl="0" indent="0" algn="just">
              <a:buNone/>
            </a:pPr>
            <a:r>
              <a:rPr lang="ru-RU" sz="8000" dirty="0" smtClean="0"/>
              <a:t>4.Сиднева А. – 2 место в Межрегиональной научно-практической конференции «Студенческая наука-2019», г. Перевоз</a:t>
            </a:r>
            <a:endParaRPr lang="ru-RU" sz="8000" dirty="0"/>
          </a:p>
          <a:p>
            <a:endParaRPr lang="ru-RU" dirty="0"/>
          </a:p>
        </p:txBody>
      </p:sp>
      <p:pic>
        <p:nvPicPr>
          <p:cNvPr id="2050" name="Picture 2" descr="F:\Валентина 2\Baлентина\к АТТЕСТАЦИИ 2021Г\Сиднёва А.А  2  место Перевоз 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29000"/>
            <a:ext cx="2226320" cy="31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6" y="432655"/>
            <a:ext cx="2300323" cy="316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Валентина 2\Baлентина\к АТТЕСТАЦИИ 2021Г\Сиднёва- участие Княгинино 2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80" y="3761656"/>
            <a:ext cx="218941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590" y="116632"/>
            <a:ext cx="2230062" cy="30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Валентина 2\Baлентина\к АТТЕСТАЦИИ 2021Г\фото Сиднева конфер. в Княгинино, 2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04256"/>
            <a:ext cx="190213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8156575" cy="114300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     2019-2020 </a:t>
            </a:r>
            <a:r>
              <a:rPr lang="ru-RU" sz="2800" dirty="0" err="1" smtClean="0"/>
              <a:t>г.г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765175"/>
            <a:ext cx="4549775" cy="4957763"/>
          </a:xfrm>
        </p:spPr>
        <p:txBody>
          <a:bodyPr>
            <a:noAutofit/>
          </a:bodyPr>
          <a:lstStyle/>
          <a:p>
            <a:pPr marL="92075" lvl="0" indent="0" algn="just">
              <a:buNone/>
            </a:pPr>
            <a:r>
              <a:rPr lang="ru-RU" sz="2000" dirty="0" smtClean="0"/>
              <a:t>1.Призёры </a:t>
            </a:r>
            <a:r>
              <a:rPr lang="en-US" sz="2000" dirty="0" smtClean="0"/>
              <a:t>VII</a:t>
            </a:r>
            <a:r>
              <a:rPr lang="ru-RU" sz="2000" dirty="0" smtClean="0"/>
              <a:t> Всероссийской олимпиады по статистике: </a:t>
            </a:r>
          </a:p>
          <a:p>
            <a:pPr marL="92075" lvl="0" indent="0" algn="just">
              <a:buNone/>
            </a:pPr>
            <a:r>
              <a:rPr lang="ru-RU" sz="2000" dirty="0" err="1" smtClean="0"/>
              <a:t>Ма</a:t>
            </a:r>
            <a:r>
              <a:rPr lang="ru-RU" sz="2000" dirty="0" err="1" smtClean="0"/>
              <a:t>рушкина</a:t>
            </a:r>
            <a:r>
              <a:rPr lang="ru-RU" sz="2000" dirty="0" smtClean="0"/>
              <a:t> А. </a:t>
            </a:r>
            <a:r>
              <a:rPr lang="ru-RU" sz="2000" dirty="0"/>
              <a:t>– </a:t>
            </a:r>
            <a:r>
              <a:rPr lang="ru-RU" sz="2000" dirty="0" smtClean="0"/>
              <a:t>2 место, </a:t>
            </a:r>
          </a:p>
          <a:p>
            <a:pPr marL="92075" lvl="0" indent="0" algn="just">
              <a:buNone/>
            </a:pPr>
            <a:r>
              <a:rPr lang="ru-RU" sz="2000" dirty="0" smtClean="0"/>
              <a:t>Чугунова Я. – 2 место, </a:t>
            </a:r>
          </a:p>
          <a:p>
            <a:pPr marL="92075" lvl="0" indent="0" algn="just">
              <a:buNone/>
            </a:pPr>
            <a:r>
              <a:rPr lang="ru-RU" sz="2000" dirty="0" err="1" smtClean="0"/>
              <a:t>Пронькина</a:t>
            </a:r>
            <a:r>
              <a:rPr lang="ru-RU" sz="2000" dirty="0" smtClean="0"/>
              <a:t> Ю. – 3 место.</a:t>
            </a:r>
          </a:p>
          <a:p>
            <a:pPr marL="137160" indent="0" algn="just">
              <a:buNone/>
            </a:pPr>
            <a:r>
              <a:rPr lang="ru-RU" sz="2000" dirty="0" smtClean="0"/>
              <a:t>2. Чугунова Я. – 2 место, Хохлова Н. –участие в зональной научно-практической конференции «Молодежь, наука, перспективы», ЛГК.</a:t>
            </a:r>
          </a:p>
          <a:p>
            <a:pPr marL="137160" indent="0" algn="just">
              <a:buNone/>
            </a:pPr>
            <a:r>
              <a:rPr lang="ru-RU" sz="2000" dirty="0" smtClean="0"/>
              <a:t>3.Пронькина Ю. – 3 место в </a:t>
            </a:r>
            <a:r>
              <a:rPr lang="en-US" sz="2000" dirty="0" smtClean="0"/>
              <a:t>XI</a:t>
            </a:r>
            <a:r>
              <a:rPr lang="ru-RU" sz="2000" dirty="0" smtClean="0"/>
              <a:t> Национальной конференции «Учётно-аналитические инструменты развития инновационной экономики», г. </a:t>
            </a:r>
            <a:r>
              <a:rPr lang="ru-RU" sz="2000" dirty="0" err="1" smtClean="0"/>
              <a:t>Княгинино</a:t>
            </a:r>
            <a:r>
              <a:rPr lang="ru-RU" sz="2000" dirty="0" smtClean="0"/>
              <a:t>.</a:t>
            </a:r>
          </a:p>
          <a:p>
            <a:pPr marL="137160" indent="0" algn="just">
              <a:buNone/>
            </a:pPr>
            <a:r>
              <a:rPr lang="ru-RU" sz="2000" dirty="0" smtClean="0"/>
              <a:t>4. Чугунова Я. – участие в конференции «Студенческая наука-2020», г. Перевоз</a:t>
            </a:r>
            <a:endParaRPr lang="ru-RU" sz="2000" dirty="0"/>
          </a:p>
        </p:txBody>
      </p:sp>
      <p:pic>
        <p:nvPicPr>
          <p:cNvPr id="3075" name="Picture 3" descr="F:\Валентина 2\Baлентина\к АТТЕСТАЦИИ 2021Г\Пронькина Ю. - 3 место ХI нац. 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04456" cy="569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86518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                     2020-2021г.г.</a:t>
            </a: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0" y="765175"/>
            <a:ext cx="4248150" cy="4895850"/>
          </a:xfrm>
        </p:spPr>
        <p:txBody>
          <a:bodyPr>
            <a:noAutofit/>
          </a:bodyPr>
          <a:lstStyle/>
          <a:p>
            <a:pPr marL="96838" indent="0" algn="just">
              <a:buNone/>
            </a:pPr>
            <a:r>
              <a:rPr lang="ru-RU" sz="2000" dirty="0" smtClean="0"/>
              <a:t>1.Призёры </a:t>
            </a:r>
            <a:r>
              <a:rPr lang="en-US" sz="2000" dirty="0" smtClean="0"/>
              <a:t>VIII</a:t>
            </a:r>
            <a:r>
              <a:rPr lang="ru-RU" sz="2000" dirty="0" smtClean="0"/>
              <a:t> Всероссийской олимпиады по статистике:</a:t>
            </a:r>
            <a:br>
              <a:rPr lang="ru-RU" sz="2000" dirty="0" smtClean="0"/>
            </a:br>
            <a:r>
              <a:rPr lang="ru-RU" sz="2000" dirty="0" smtClean="0"/>
              <a:t>Пронина А. – 1 место,</a:t>
            </a:r>
          </a:p>
          <a:p>
            <a:pPr marL="96838" indent="0" algn="just">
              <a:buNone/>
            </a:pPr>
            <a:r>
              <a:rPr lang="ru-RU" sz="2000" dirty="0" smtClean="0"/>
              <a:t>Тихонова А. – 1 место,</a:t>
            </a:r>
          </a:p>
          <a:p>
            <a:pPr marL="96838" indent="0" algn="just">
              <a:buNone/>
            </a:pPr>
            <a:r>
              <a:rPr lang="ru-RU" sz="2000" dirty="0" smtClean="0"/>
              <a:t>Ершова Т. -2 место,</a:t>
            </a:r>
          </a:p>
          <a:p>
            <a:pPr marL="96838" indent="0" algn="just">
              <a:buNone/>
            </a:pPr>
            <a:r>
              <a:rPr lang="ru-RU" sz="2000" dirty="0" smtClean="0"/>
              <a:t>Захарова О. – 2 место,</a:t>
            </a:r>
          </a:p>
          <a:p>
            <a:pPr marL="96838" indent="0" algn="just">
              <a:buNone/>
            </a:pPr>
            <a:r>
              <a:rPr lang="ru-RU" sz="2000" dirty="0" smtClean="0"/>
              <a:t>Курганова А.- 2 место, </a:t>
            </a:r>
          </a:p>
          <a:p>
            <a:pPr marL="96838" indent="0" algn="just">
              <a:buNone/>
            </a:pPr>
            <a:r>
              <a:rPr lang="ru-RU" sz="2000" dirty="0" smtClean="0"/>
              <a:t>Фролова И. –участие.</a:t>
            </a:r>
          </a:p>
          <a:p>
            <a:pPr marL="96838" indent="0" algn="just">
              <a:buNone/>
            </a:pPr>
            <a:r>
              <a:rPr lang="ru-RU" sz="2000" dirty="0" smtClean="0"/>
              <a:t>2. Призёры Республиканской олимпиады по бухгалтерскому учёту – 2 командное место: </a:t>
            </a:r>
            <a:r>
              <a:rPr lang="ru-RU" sz="2000" dirty="0" err="1" smtClean="0"/>
              <a:t>БутяйкинаА</a:t>
            </a:r>
            <a:r>
              <a:rPr lang="ru-RU" sz="2000" dirty="0" smtClean="0"/>
              <a:t>., Ежова Е., Жукова Ю., </a:t>
            </a:r>
            <a:r>
              <a:rPr lang="ru-RU" sz="2000" dirty="0" err="1" smtClean="0"/>
              <a:t>Марушкина</a:t>
            </a:r>
            <a:r>
              <a:rPr lang="ru-RU" sz="2000" dirty="0" smtClean="0"/>
              <a:t> А., </a:t>
            </a:r>
            <a:r>
              <a:rPr lang="ru-RU" sz="2000" dirty="0" err="1" smtClean="0"/>
              <a:t>Пронькина</a:t>
            </a:r>
            <a:r>
              <a:rPr lang="ru-RU" sz="2000" dirty="0" smtClean="0"/>
              <a:t> Ю., Чугунова Я.</a:t>
            </a:r>
          </a:p>
          <a:p>
            <a:pPr marL="96838" indent="0" algn="just">
              <a:buNone/>
            </a:pPr>
            <a:r>
              <a:rPr lang="ru-RU" sz="2000" dirty="0" smtClean="0"/>
              <a:t>3. </a:t>
            </a:r>
            <a:r>
              <a:rPr lang="ru-RU" sz="2000" dirty="0" err="1" smtClean="0"/>
              <a:t>Бутяйкина</a:t>
            </a:r>
            <a:r>
              <a:rPr lang="ru-RU" sz="2000" dirty="0" smtClean="0"/>
              <a:t> А</a:t>
            </a:r>
            <a:r>
              <a:rPr lang="ru-RU" sz="2000" dirty="0" smtClean="0"/>
              <a:t>. -2 место в зональной конференции «Молодежь, наука, перспективы», ЛГК</a:t>
            </a:r>
            <a:endParaRPr lang="ru-RU" sz="2000" dirty="0"/>
          </a:p>
        </p:txBody>
      </p:sp>
      <p:pic>
        <p:nvPicPr>
          <p:cNvPr id="5122" name="Picture 2" descr="F:\Валентина 2\Baлентина\к АТТЕСТАЦИИ 2021Г\Бутяйкина - 2 место в зо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2474395" cy="340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939268" cy="391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2850" y="274638"/>
            <a:ext cx="7931150" cy="633412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2020-2021г.г.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836613"/>
            <a:ext cx="3887788" cy="5073650"/>
          </a:xfrm>
        </p:spPr>
        <p:txBody>
          <a:bodyPr>
            <a:normAutofit fontScale="92500"/>
          </a:bodyPr>
          <a:lstStyle/>
          <a:p>
            <a:pPr marL="137160" indent="0" algn="just">
              <a:buNone/>
            </a:pPr>
            <a:r>
              <a:rPr lang="ru-RU" sz="2400" dirty="0" smtClean="0"/>
              <a:t>4. </a:t>
            </a:r>
            <a:r>
              <a:rPr lang="ru-RU" sz="2400" dirty="0" err="1" smtClean="0"/>
              <a:t>Пронькина</a:t>
            </a:r>
            <a:r>
              <a:rPr lang="ru-RU" sz="2400" dirty="0" smtClean="0"/>
              <a:t> Ю. – 2 место в </a:t>
            </a:r>
            <a:r>
              <a:rPr lang="en-US" sz="2400" dirty="0" smtClean="0"/>
              <a:t>XI</a:t>
            </a:r>
            <a:r>
              <a:rPr lang="ru-RU" sz="2400" dirty="0" smtClean="0"/>
              <a:t> межрегиональной конференции «Студенческая наука-2021», г. Перевоз.</a:t>
            </a:r>
          </a:p>
          <a:p>
            <a:pPr marL="137160" indent="0" algn="just">
              <a:buNone/>
            </a:pPr>
            <a:r>
              <a:rPr lang="ru-RU" sz="2400" dirty="0" smtClean="0"/>
              <a:t>5. </a:t>
            </a:r>
            <a:r>
              <a:rPr lang="ru-RU" sz="2400" dirty="0" err="1" smtClean="0"/>
              <a:t>Бутяйкина</a:t>
            </a:r>
            <a:r>
              <a:rPr lang="ru-RU" sz="2400" dirty="0" smtClean="0"/>
              <a:t> А. – 1 место в конкурсе «Лучший по профессии», ЛГК</a:t>
            </a:r>
            <a:endParaRPr lang="ru-RU" sz="2400" dirty="0" smtClean="0"/>
          </a:p>
          <a:p>
            <a:pPr marL="137160" indent="0" algn="just">
              <a:buNone/>
            </a:pPr>
            <a:r>
              <a:rPr lang="ru-RU" sz="2400" dirty="0"/>
              <a:t>6</a:t>
            </a:r>
            <a:r>
              <a:rPr lang="ru-RU" sz="2400" dirty="0" smtClean="0"/>
              <a:t>.Бутяйкина А. – 3 место в Областной олимпиаде профессионального мастерства», </a:t>
            </a:r>
            <a:r>
              <a:rPr lang="ru-RU" sz="2400" dirty="0" err="1" smtClean="0"/>
              <a:t>г.Княгинино</a:t>
            </a:r>
            <a:r>
              <a:rPr lang="ru-RU" sz="2400" dirty="0" smtClean="0"/>
              <a:t>.</a:t>
            </a:r>
          </a:p>
          <a:p>
            <a:pPr marL="137160" indent="0" algn="just">
              <a:buNone/>
            </a:pPr>
            <a:r>
              <a:rPr lang="ru-RU" sz="2400" dirty="0" smtClean="0"/>
              <a:t>7. Призёры олимпиады по бухучёту: </a:t>
            </a:r>
            <a:r>
              <a:rPr lang="ru-RU" sz="2400" dirty="0" err="1" smtClean="0"/>
              <a:t>ЕршоваТ</a:t>
            </a:r>
            <a:r>
              <a:rPr lang="ru-RU" sz="2400" dirty="0" smtClean="0"/>
              <a:t>., Захарова О., Крапивина Т., ЛГК</a:t>
            </a:r>
            <a:endParaRPr lang="ru-RU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2054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Валентина 2\Baлентина\к АТТЕСТАЦИИ 2021Г\фото Бутяйкина - 3 место олимп.проф.маст.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181566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Валентина 2\Baлентина\к АТТЕСТАЦИИ 2021Г\Бутяйкинаобл.олим.проф.маст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2" y="476672"/>
            <a:ext cx="25623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Валентина 2\Baлентина\к АТТЕСТАЦИИ 2021Г\фото олимп. по бух.уч. 2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02" y="3501008"/>
            <a:ext cx="2194905" cy="29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mycdn.me/i?r=AyH4iRPQ2q0otWIFepML2LxR2RCh36xR3bTJv10ymzILz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6834591" cy="4556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-89513" y="390382"/>
            <a:ext cx="5003233" cy="2822593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Качество </a:t>
            </a:r>
            <a:r>
              <a:rPr lang="ru-RU" sz="2400" dirty="0" smtClean="0"/>
              <a:t>обучения по специальности </a:t>
            </a:r>
            <a:r>
              <a:rPr lang="ru-RU" sz="2400" dirty="0" smtClean="0"/>
              <a:t>за последние  </a:t>
            </a:r>
            <a:r>
              <a:rPr lang="ru-RU" sz="2400" dirty="0" smtClean="0"/>
              <a:t>3 года:</a:t>
            </a:r>
          </a:p>
          <a:p>
            <a:pPr algn="ctr"/>
            <a:r>
              <a:rPr lang="ru-RU" sz="2400" dirty="0" smtClean="0"/>
              <a:t>Выпущено </a:t>
            </a:r>
            <a:r>
              <a:rPr lang="ru-RU" sz="2400" u="sng" dirty="0" smtClean="0"/>
              <a:t>61</a:t>
            </a:r>
            <a:r>
              <a:rPr lang="ru-RU" sz="2400" dirty="0" smtClean="0"/>
              <a:t> </a:t>
            </a:r>
            <a:r>
              <a:rPr lang="ru-RU" sz="2400" dirty="0" smtClean="0"/>
              <a:t>чел., в том числе 26 дипломов с отличием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Качество знаний </a:t>
            </a:r>
            <a:r>
              <a:rPr lang="ru-RU" sz="2400" u="sng" dirty="0" smtClean="0"/>
              <a:t>43</a:t>
            </a:r>
            <a:r>
              <a:rPr lang="ru-RU" sz="2400" dirty="0" smtClean="0"/>
              <a:t>%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82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96950" y="274638"/>
            <a:ext cx="8147050" cy="993775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Работа преподавателя:</a:t>
            </a:r>
            <a:br>
              <a:rPr lang="ru-RU" sz="2800" dirty="0" smtClean="0"/>
            </a:br>
            <a:r>
              <a:rPr lang="ru-RU" sz="2800" dirty="0" smtClean="0"/>
              <a:t>2015 год – создание страницы на сайте «</a:t>
            </a:r>
            <a:r>
              <a:rPr lang="ru-RU" sz="2800" dirty="0" err="1" smtClean="0"/>
              <a:t>Инфоурок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9218" name="Picture 2" descr="F:\Baлентина\к АТТЕСТАЦИИ 2016\Из опыта работы (успехи и достижения) Осиповой В.В\сайт инфоурок 2015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0430"/>
            <a:ext cx="6984776" cy="52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Получены: сертификат за создание сайта и свидетельства о публикации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Baлентина\к АТТЕСТАЦИИ 2016\Из опыта работы (успехи и достижения) Осиповой В.В\Сертификат проекта infourok.ru № АA-232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6" y="1268760"/>
            <a:ext cx="4092166" cy="54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Baлентина\к АТТЕСТАЦИИ 2016\Из опыта работы (успехи и достижения) Осиповой В.В\Сертификат проекта infourok.ru № ДВ-138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8264"/>
            <a:ext cx="4104456" cy="55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385</TotalTime>
  <Words>568</Words>
  <Application>Microsoft Office PowerPoint</Application>
  <PresentationFormat>Экран (4:3)</PresentationFormat>
  <Paragraphs>73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Министерство образования, науки и молодёжной политики Нижегородской области ГБПОУ «Лукояновский Губернский колледж»</vt:lpstr>
      <vt:lpstr>     Достижения обучающихся:   2017-2018г.г.</vt:lpstr>
      <vt:lpstr>2018-2019г.г.</vt:lpstr>
      <vt:lpstr>      2019-2020 г.г.</vt:lpstr>
      <vt:lpstr>                     2020-2021г.г.</vt:lpstr>
      <vt:lpstr>2020-2021г.г.</vt:lpstr>
      <vt:lpstr>Презентация PowerPoint</vt:lpstr>
      <vt:lpstr>Работа преподавателя: 2015 год – создание страницы на сайте «Инфоурок»</vt:lpstr>
      <vt:lpstr>Получены: сертификат за создание сайта и свидетельства о публикации</vt:lpstr>
      <vt:lpstr>Публикации на сайте</vt:lpstr>
      <vt:lpstr>Презентация PowerPoint</vt:lpstr>
      <vt:lpstr>Проведение открытых занятий</vt:lpstr>
      <vt:lpstr>Проведение внеклассных мероприятий в декаду профессиональных дисциплин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Картер</dc:creator>
  <cp:lastModifiedBy>Китайский</cp:lastModifiedBy>
  <cp:revision>68</cp:revision>
  <dcterms:created xsi:type="dcterms:W3CDTF">2016-09-08T10:46:54Z</dcterms:created>
  <dcterms:modified xsi:type="dcterms:W3CDTF">2021-09-27T12:28:28Z</dcterms:modified>
</cp:coreProperties>
</file>